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57" r:id="rId4"/>
    <p:sldId id="260" r:id="rId5"/>
    <p:sldId id="258" r:id="rId6"/>
    <p:sldId id="262" r:id="rId7"/>
    <p:sldId id="259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62418" autoAdjust="0"/>
  </p:normalViewPr>
  <p:slideViewPr>
    <p:cSldViewPr snapToGrid="0">
      <p:cViewPr varScale="1">
        <p:scale>
          <a:sx n="63" d="100"/>
          <a:sy n="63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C1C86-D092-457A-A40F-CC444782142F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32E33-A89A-441D-B693-491FCB372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6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 An interesting application of the generative </a:t>
            </a:r>
            <a:r>
              <a:rPr lang="en-GB" dirty="0" err="1"/>
              <a:t>pokemon</a:t>
            </a:r>
            <a:r>
              <a:rPr lang="en-GB" dirty="0"/>
              <a:t>, the left picture is after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1550 Epochs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</a:t>
            </a:r>
            <a:endParaRPr lang="en-GB" dirty="0"/>
          </a:p>
          <a:p>
            <a:r>
              <a:rPr lang="en-GB" dirty="0"/>
              <a:t>The blue line is discriminative loss</a:t>
            </a:r>
          </a:p>
          <a:p>
            <a:r>
              <a:rPr lang="en-GB" dirty="0"/>
              <a:t>The green line is the generative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After several steps of training, if G and D have enough capacity, they will reach a point at which both cannot improve because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r>
              <a:rPr lang="en" altLang="zh-CN" dirty="0"/>
              <a:t>. The discriminator is unable to differentiate between the two distributions, i.e. D(x) = 1/2 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6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dataset : 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generator nets </a:t>
            </a:r>
            <a:r>
              <a:rPr lang="en-GB" dirty="0"/>
              <a:t>used a mixture of rectifier linear activations and sigmoid activations</a:t>
            </a:r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discriminator net </a:t>
            </a:r>
            <a:r>
              <a:rPr lang="en-GB" dirty="0"/>
              <a:t>used </a:t>
            </a:r>
            <a:r>
              <a:rPr lang="en-GB" dirty="0" err="1"/>
              <a:t>maxout</a:t>
            </a:r>
            <a:r>
              <a:rPr lang="en-GB" dirty="0"/>
              <a:t> activations,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Limitation:</a:t>
            </a:r>
          </a:p>
          <a:p>
            <a:pPr marL="228600" indent="-228600">
              <a:buAutoNum type="arabicPeriod"/>
            </a:pPr>
            <a:r>
              <a:rPr lang="en-GB" dirty="0"/>
              <a:t>###################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r>
              <a:rPr lang="en" altLang="zh-CN" sz="1200" dirty="0"/>
              <a:t>P</a:t>
            </a:r>
            <a:r>
              <a:rPr lang="zh-CN" altLang="en-US" sz="1200" dirty="0"/>
              <a:t>otential</a:t>
            </a:r>
            <a:r>
              <a:rPr lang="en-US" altLang="zh-CN" sz="1200" dirty="0"/>
              <a:t>: ########################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3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comparison of generative adversarial nets with other generative modeling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9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training could be accelerated greatly by </a:t>
            </a:r>
            <a:r>
              <a:rPr kumimoji="1" lang="en" altLang="zh-CN" dirty="0" err="1"/>
              <a:t>divising</a:t>
            </a:r>
            <a:r>
              <a:rPr kumimoji="1" lang="en" altLang="zh-CN" dirty="0"/>
              <a:t> better methods for coordinating G and D or determining better distributions to sample z from during training.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Advantage</a:t>
            </a:r>
          </a:p>
          <a:p>
            <a:pPr lvl="1"/>
            <a:r>
              <a:rPr lang="en" altLang="zh-CN" dirty="0"/>
              <a:t>No Markov chains</a:t>
            </a:r>
          </a:p>
          <a:p>
            <a:pPr lvl="1"/>
            <a:r>
              <a:rPr lang="en" altLang="zh-CN" dirty="0"/>
              <a:t>Only backprop is used to obtain gradients</a:t>
            </a:r>
          </a:p>
          <a:p>
            <a:pPr lvl="1"/>
            <a:r>
              <a:rPr lang="en" altLang="zh-CN" dirty="0"/>
              <a:t>No inference is needed during learning</a:t>
            </a:r>
          </a:p>
          <a:p>
            <a:pPr lvl="1"/>
            <a:r>
              <a:rPr lang="en" altLang="zh-CN" dirty="0"/>
              <a:t>Wide variety of functions can be incorporated into the model.</a:t>
            </a:r>
            <a:endParaRPr kumimoji="1" lang="en-US" altLang="zh-CN" dirty="0"/>
          </a:p>
          <a:p>
            <a:r>
              <a:rPr kumimoji="1" lang="en-US" altLang="zh-CN" dirty="0"/>
              <a:t>Disadvantages</a:t>
            </a:r>
          </a:p>
          <a:p>
            <a:pPr lvl="1"/>
            <a:r>
              <a:rPr kumimoji="1" lang="en" altLang="zh-CN" dirty="0"/>
              <a:t>No explicit representation of </a:t>
            </a:r>
            <a:r>
              <a:rPr kumimoji="1" lang="en" altLang="zh-CN" dirty="0" err="1"/>
              <a:t>Pg</a:t>
            </a:r>
            <a:r>
              <a:rPr kumimoji="1" lang="en" altLang="zh-CN" dirty="0"/>
              <a:t>(x), and that Discriminator must be synchronized well with Generator during training </a:t>
            </a:r>
            <a:endParaRPr kumimoji="1" lang="en-US" altLang="zh-CN" dirty="0"/>
          </a:p>
          <a:p>
            <a:r>
              <a:rPr lang="en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0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1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74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7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4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0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0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5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6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CN" dirty="0"/>
              <a:t>Generative Adversarial Networks (GANs)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From Ian </a:t>
            </a:r>
            <a:r>
              <a:rPr lang="en" altLang="zh-CN" dirty="0" err="1"/>
              <a:t>Goodfellow</a:t>
            </a:r>
            <a:r>
              <a:rPr lang="en" altLang="zh-CN" dirty="0"/>
              <a:t> et al.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B846C8-A0BA-484B-8011-49C979CB869C}"/>
              </a:ext>
            </a:extLst>
          </p:cNvPr>
          <p:cNvSpPr/>
          <p:nvPr/>
        </p:nvSpPr>
        <p:spPr>
          <a:xfrm>
            <a:off x="7924800" y="4753451"/>
            <a:ext cx="388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dirty="0"/>
              <a:t>Group H:</a:t>
            </a:r>
          </a:p>
          <a:p>
            <a:pPr algn="r"/>
            <a:r>
              <a:rPr lang="en-US" altLang="zh-CN" dirty="0"/>
              <a:t>Hao Bai</a:t>
            </a:r>
          </a:p>
          <a:p>
            <a:pPr algn="r"/>
            <a:r>
              <a:rPr lang="en-US" altLang="zh-CN" dirty="0"/>
              <a:t>Thomas Robert Bailey </a:t>
            </a:r>
          </a:p>
          <a:p>
            <a:pPr algn="r"/>
            <a:r>
              <a:rPr lang="en-US" altLang="zh-CN" dirty="0"/>
              <a:t>Hafiz Bilal Ahmed</a:t>
            </a:r>
          </a:p>
          <a:p>
            <a:pPr algn="r"/>
            <a:r>
              <a:rPr lang="en-US" altLang="zh-CN" dirty="0"/>
              <a:t>Goncalo Gil Chaves </a:t>
            </a:r>
            <a:r>
              <a:rPr lang="en-US" altLang="zh-CN" dirty="0" err="1"/>
              <a:t>Figueira</a:t>
            </a:r>
            <a:endParaRPr lang="en-US" altLang="zh-CN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BB5D9E-7F7A-EF42-A398-E39279812F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805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69939-8EE5-4842-9DB2-A84F0F1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33F3E-7967-7D4A-8653-17683FC6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zh-CN" dirty="0"/>
              <a:t>A generative model G that captures the data distribution, and a discriminative model D that estimates the probability that a sample came from the training data rather than G.</a:t>
            </a:r>
          </a:p>
          <a:p>
            <a:r>
              <a:rPr lang="en" altLang="zh-CN" dirty="0"/>
              <a:t>Corresponds to a minimax two-player game</a:t>
            </a:r>
          </a:p>
          <a:p>
            <a:r>
              <a:rPr lang="en" altLang="zh-CN" dirty="0"/>
              <a:t>No need for any Markov chains or unrolled approximate inference networks during either training or generation of samples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Limitation</a:t>
            </a:r>
          </a:p>
          <a:p>
            <a:pPr lvl="1"/>
            <a:r>
              <a:rPr kumimoji="1" lang="en" altLang="zh-CN" dirty="0"/>
              <a:t>Non-convergence: the model parameters oscillate, destabilize and never converge,</a:t>
            </a:r>
          </a:p>
          <a:p>
            <a:pPr lvl="1"/>
            <a:r>
              <a:rPr kumimoji="1" lang="en" altLang="zh-CN" dirty="0"/>
              <a:t>Mode collapse: the generator collapses which produces limited varieties of samples,</a:t>
            </a:r>
          </a:p>
          <a:p>
            <a:pPr lvl="1"/>
            <a:r>
              <a:rPr kumimoji="1" lang="en" altLang="zh-CN" dirty="0"/>
              <a:t>Diminished gradient: the discriminator gets too successful that the generator gradient vanishes and learns nothing,</a:t>
            </a:r>
          </a:p>
          <a:p>
            <a:pPr lvl="1"/>
            <a:r>
              <a:rPr kumimoji="1" lang="en" altLang="zh-CN" dirty="0"/>
              <a:t>Unbalance between the generator and discriminator causing overfitting, and Highly sensitive to the hyperparameter selections. </a:t>
            </a:r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E78FB81-6104-1B44-A1C3-8E3D629129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371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8A05C-E9BE-3145-BFD4-77BC0E9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3CFE3-C770-8B48-BCFD-B0B20D27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Slides </a:t>
            </a:r>
            <a:r>
              <a:rPr lang="en-US" altLang="zh-CN" dirty="0"/>
              <a:t>: Hao Bai (25%, speaker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part), Thomas Robert Bailey (25%, speaker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</a:t>
            </a:r>
          </a:p>
          <a:p>
            <a:r>
              <a:rPr lang="en-US" altLang="zh-CN" b="1" dirty="0"/>
              <a:t>Presentation </a:t>
            </a:r>
            <a:r>
              <a:rPr lang="en-US" altLang="zh-CN" dirty="0"/>
              <a:t>: Hafiz Bilal Ahmed (25%, slides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part), Goncalo Gil Chaves </a:t>
            </a:r>
            <a:r>
              <a:rPr lang="en-US" altLang="zh-CN" dirty="0" err="1"/>
              <a:t>Figueira</a:t>
            </a:r>
            <a:r>
              <a:rPr lang="en-US" altLang="zh-CN" dirty="0"/>
              <a:t> (25%, slides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As a group, we refined the slides and the presentation itself.</a:t>
            </a:r>
          </a:p>
          <a:p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1154288-AD62-D548-AA48-9153C011E1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657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Latent code</a:t>
            </a:r>
          </a:p>
          <a:p>
            <a:r>
              <a:rPr lang="en-GB" dirty="0"/>
              <a:t>Asymptotically consistent</a:t>
            </a:r>
          </a:p>
          <a:p>
            <a:r>
              <a:rPr lang="en-GB" dirty="0"/>
              <a:t>No Markov chains needs</a:t>
            </a:r>
          </a:p>
          <a:p>
            <a:r>
              <a:rPr lang="en-GB" dirty="0"/>
              <a:t>Often regarded as producing the best samples</a:t>
            </a:r>
          </a:p>
          <a:p>
            <a:pPr lvl="1"/>
            <a:r>
              <a:rPr lang="en-GB" dirty="0"/>
              <a:t>No good way to quantify this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9D00BBB-778F-8F4B-8364-8462A7B7C8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762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Architecture GANs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 b="7951"/>
          <a:stretch/>
        </p:blipFill>
        <p:spPr>
          <a:xfrm>
            <a:off x="838200" y="1690687"/>
            <a:ext cx="8752840" cy="45716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10074" r="343" b="6219"/>
          <a:stretch/>
        </p:blipFill>
        <p:spPr>
          <a:xfrm>
            <a:off x="8571836" y="1341630"/>
            <a:ext cx="7655172" cy="234594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6D3C7C1-7725-2949-83E0-ED1900C8C93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6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PokémonGAN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 b="51211"/>
          <a:stretch/>
        </p:blipFill>
        <p:spPr>
          <a:xfrm>
            <a:off x="838201" y="1298306"/>
            <a:ext cx="3974432" cy="290068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6525" r="1"/>
          <a:stretch/>
        </p:blipFill>
        <p:spPr>
          <a:xfrm>
            <a:off x="804926" y="4572000"/>
            <a:ext cx="3847285" cy="1851035"/>
          </a:xfrm>
        </p:spPr>
      </p:pic>
      <p:sp>
        <p:nvSpPr>
          <p:cNvPr id="10" name="Rectangle 9"/>
          <p:cNvSpPr/>
          <p:nvPr/>
        </p:nvSpPr>
        <p:spPr>
          <a:xfrm>
            <a:off x="5267826" y="6423035"/>
            <a:ext cx="444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https://github.com/Zhenye-Na/pokemon-gan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03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DE88AFA-F751-2D43-B8ED-7B6F66AC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48600" cy="622300"/>
          </a:xfr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020DD36C-CEDC-3244-B02D-23759BFA0836}"/>
              </a:ext>
            </a:extLst>
          </p:cNvPr>
          <p:cNvSpPr/>
          <p:nvPr/>
        </p:nvSpPr>
        <p:spPr>
          <a:xfrm>
            <a:off x="3219718" y="1690688"/>
            <a:ext cx="1996226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1F5E904-0142-7840-8725-607E86752FD1}"/>
              </a:ext>
            </a:extLst>
          </p:cNvPr>
          <p:cNvSpPr/>
          <p:nvPr/>
        </p:nvSpPr>
        <p:spPr>
          <a:xfrm>
            <a:off x="5434885" y="1690688"/>
            <a:ext cx="2756078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4E3831-744A-5D47-89DE-3AD11B094820}"/>
              </a:ext>
            </a:extLst>
          </p:cNvPr>
          <p:cNvSpPr txBox="1"/>
          <p:nvPr/>
        </p:nvSpPr>
        <p:spPr>
          <a:xfrm>
            <a:off x="1249251" y="2807594"/>
            <a:ext cx="8100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Discriminator: </a:t>
            </a:r>
            <a:r>
              <a:rPr kumimoji="1" lang="en-US" altLang="zh-CN" dirty="0"/>
              <a:t>Training D to maximize the its rewards get from value function: </a:t>
            </a:r>
            <a:r>
              <a:rPr kumimoji="1" lang="en" altLang="zh-CN" dirty="0"/>
              <a:t>V (G, D)</a:t>
            </a:r>
          </a:p>
          <a:p>
            <a:endParaRPr kumimoji="1" lang="en" altLang="zh-CN" dirty="0"/>
          </a:p>
          <a:p>
            <a:r>
              <a:rPr lang="en" altLang="zh-CN" dirty="0"/>
              <a:t>Generator: Training G to minimize the </a:t>
            </a:r>
            <a:r>
              <a:rPr lang="pl" altLang="zh-CN" dirty="0"/>
              <a:t>log(1 − D(G(z))),</a:t>
            </a:r>
            <a:r>
              <a:rPr lang="en" altLang="zh-CN" dirty="0"/>
              <a:t> in other words Generator is trying to minimize Discriminator’s reward (or maximize its loss)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21A9E5-392C-834E-A3E2-2D4CE7D5893A}"/>
              </a:ext>
            </a:extLst>
          </p:cNvPr>
          <p:cNvSpPr txBox="1"/>
          <p:nvPr/>
        </p:nvSpPr>
        <p:spPr>
          <a:xfrm>
            <a:off x="1249251" y="4317863"/>
            <a:ext cx="383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The Nash equilibrium: </a:t>
            </a:r>
          </a:p>
          <a:p>
            <a:r>
              <a:rPr kumimoji="1" lang="en-US" altLang="zh-CN" dirty="0" err="1"/>
              <a:t>Pg</a:t>
            </a:r>
            <a:r>
              <a:rPr kumimoji="1" lang="en-US" altLang="zh-CN" dirty="0"/>
              <a:t>(x)= </a:t>
            </a:r>
            <a:r>
              <a:rPr kumimoji="1" lang="en-US" altLang="zh-CN" dirty="0" err="1"/>
              <a:t>Pdata</a:t>
            </a:r>
            <a:r>
              <a:rPr kumimoji="1" lang="en-US" altLang="zh-CN" dirty="0"/>
              <a:t>(x)</a:t>
            </a:r>
          </a:p>
          <a:p>
            <a:r>
              <a:rPr kumimoji="1" lang="en-US" altLang="zh-CN" dirty="0"/>
              <a:t>D(x) = 1/2</a:t>
            </a:r>
            <a:endParaRPr kumimoji="1" lang="zh-CN" altLang="en-US" dirty="0"/>
          </a:p>
        </p:txBody>
      </p:sp>
      <p:pic>
        <p:nvPicPr>
          <p:cNvPr id="19" name="图片 18" descr="图片包含 物体&#10;&#10;描述已自动生成">
            <a:extLst>
              <a:ext uri="{FF2B5EF4-FFF2-40B4-BE49-F238E27FC236}">
                <a16:creationId xmlns:a16="http://schemas.microsoft.com/office/drawing/2014/main" id="{4522145C-D5C1-9249-AD22-C48DD616B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61" y="4192587"/>
            <a:ext cx="6291404" cy="1949449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ABEF79AC-5684-A940-B278-C03A8071E8D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76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屏幕截图&#10;&#10;描述已自动生成">
            <a:extLst>
              <a:ext uri="{FF2B5EF4-FFF2-40B4-BE49-F238E27FC236}">
                <a16:creationId xmlns:a16="http://schemas.microsoft.com/office/drawing/2014/main" id="{EC4E7F14-4632-B940-A204-06328CB3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2" y="365126"/>
            <a:ext cx="10138639" cy="612775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B325AA-FA0F-CB41-BA97-381A3863C518}"/>
              </a:ext>
            </a:extLst>
          </p:cNvPr>
          <p:cNvSpPr/>
          <p:nvPr/>
        </p:nvSpPr>
        <p:spPr>
          <a:xfrm>
            <a:off x="2946400" y="1690689"/>
            <a:ext cx="8407400" cy="2352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4EAD2F-847D-4045-BC69-E7AC578E554A}"/>
              </a:ext>
            </a:extLst>
          </p:cNvPr>
          <p:cNvSpPr txBox="1"/>
          <p:nvPr/>
        </p:nvSpPr>
        <p:spPr>
          <a:xfrm>
            <a:off x="587373" y="1690688"/>
            <a:ext cx="225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Discriminator updates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002892-4ABD-D84F-9B05-051D82FE8A2F}"/>
              </a:ext>
            </a:extLst>
          </p:cNvPr>
          <p:cNvSpPr txBox="1"/>
          <p:nvPr/>
        </p:nvSpPr>
        <p:spPr>
          <a:xfrm>
            <a:off x="587373" y="4037646"/>
            <a:ext cx="130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Generator updates</a:t>
            </a:r>
            <a:endParaRPr kumimoji="1"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72D29F-3BED-F940-8444-4061D42F9BF2}"/>
              </a:ext>
            </a:extLst>
          </p:cNvPr>
          <p:cNvSpPr/>
          <p:nvPr/>
        </p:nvSpPr>
        <p:spPr>
          <a:xfrm>
            <a:off x="2946312" y="4043679"/>
            <a:ext cx="8407400" cy="1260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274525-3606-404D-A345-44E7645E68F4}"/>
              </a:ext>
            </a:extLst>
          </p:cNvPr>
          <p:cNvSpPr/>
          <p:nvPr/>
        </p:nvSpPr>
        <p:spPr>
          <a:xfrm>
            <a:off x="340199" y="6308208"/>
            <a:ext cx="310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Global Optimality of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17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data set:</a:t>
            </a:r>
          </a:p>
          <a:p>
            <a:pPr lvl="1"/>
            <a:r>
              <a:rPr lang="en-GB" dirty="0"/>
              <a:t>MNIST</a:t>
            </a:r>
          </a:p>
          <a:p>
            <a:pPr lvl="1"/>
            <a:r>
              <a:rPr lang="en-GB" dirty="0"/>
              <a:t>Toronto Face Database (TFD)</a:t>
            </a:r>
          </a:p>
          <a:p>
            <a:pPr lvl="1"/>
            <a:r>
              <a:rPr lang="en-GB" dirty="0"/>
              <a:t>CIFAR-10</a:t>
            </a:r>
          </a:p>
          <a:p>
            <a:r>
              <a:rPr lang="en" altLang="zh-CN" dirty="0"/>
              <a:t>Estimating the likelihood</a:t>
            </a:r>
            <a:r>
              <a:rPr lang="en-GB" dirty="0"/>
              <a:t>:</a:t>
            </a:r>
          </a:p>
          <a:p>
            <a:pPr lvl="1"/>
            <a:r>
              <a:rPr lang="en" dirty="0"/>
              <a:t>Not perform well in high dimensional spaces</a:t>
            </a:r>
          </a:p>
          <a:p>
            <a:pPr lvl="1"/>
            <a:r>
              <a:rPr lang="en-GB" dirty="0"/>
              <a:t>Somewhat high variance</a:t>
            </a:r>
          </a:p>
          <a:p>
            <a:pPr lvl="1"/>
            <a:r>
              <a:rPr lang="en" dirty="0"/>
              <a:t>Can sample but not estimate likelihood directly </a:t>
            </a:r>
            <a:endParaRPr lang="en-GB" dirty="0"/>
          </a:p>
          <a:p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9C93C-2266-074A-BFAA-0B1A59E0B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60" y="1825625"/>
            <a:ext cx="49657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57D4E-3873-9A4B-A05E-B5350845648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84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7590-E729-7A47-900D-65B6C32A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 descr="图片包含 照片, 墙壁&#10;&#10;描述已自动生成">
            <a:extLst>
              <a:ext uri="{FF2B5EF4-FFF2-40B4-BE49-F238E27FC236}">
                <a16:creationId xmlns:a16="http://schemas.microsoft.com/office/drawing/2014/main" id="{AAEDA397-1DF6-AC4C-8AB3-FEFA23FCB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612160"/>
            <a:ext cx="4627880" cy="3262491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3D95C3-9D86-0D4B-B41F-1D50626C3098}"/>
              </a:ext>
            </a:extLst>
          </p:cNvPr>
          <p:cNvSpPr/>
          <p:nvPr/>
        </p:nvSpPr>
        <p:spPr>
          <a:xfrm>
            <a:off x="838200" y="2905155"/>
            <a:ext cx="4627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/>
              <a:t>No claim that these samples are better than samples generated by existing methods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</a:t>
            </a:r>
            <a:r>
              <a:rPr lang="zh-CN" altLang="en-US" sz="2000" dirty="0"/>
              <a:t>ighlight the potential of the adversarial framework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B2187E-AC7B-934C-B3DC-00FE0E085061}"/>
              </a:ext>
            </a:extLst>
          </p:cNvPr>
          <p:cNvSpPr/>
          <p:nvPr/>
        </p:nvSpPr>
        <p:spPr>
          <a:xfrm>
            <a:off x="6725920" y="3874651"/>
            <a:ext cx="4627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CC8A3D-DBD2-5D43-A6D2-9F4C6E48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0" y="5496288"/>
            <a:ext cx="5105400" cy="7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47C9-2F65-9742-9E6A-554A0299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Comparison</a:t>
            </a:r>
            <a:endParaRPr kumimoji="1" lang="zh-CN" altLang="en-US" dirty="0"/>
          </a:p>
        </p:txBody>
      </p:sp>
      <p:pic>
        <p:nvPicPr>
          <p:cNvPr id="4" name="内容占位符 3" descr="图片包含 屏幕截图, 文字&#10;&#10;描述已自动生成">
            <a:extLst>
              <a:ext uri="{FF2B5EF4-FFF2-40B4-BE49-F238E27FC236}">
                <a16:creationId xmlns:a16="http://schemas.microsoft.com/office/drawing/2014/main" id="{31607F72-3DB5-BE4B-9644-EF900D38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341120"/>
            <a:ext cx="10058400" cy="515175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D319FC-5690-F045-ADB0-982A11DBFF1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684A3B-7AA2-8A44-B82A-B512688A36CA}"/>
              </a:ext>
            </a:extLst>
          </p:cNvPr>
          <p:cNvSpPr/>
          <p:nvPr/>
        </p:nvSpPr>
        <p:spPr>
          <a:xfrm>
            <a:off x="4902200" y="3937317"/>
            <a:ext cx="3916680" cy="43148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2E8F94-DC9B-8749-9F82-F7F70E4E27DD}"/>
              </a:ext>
            </a:extLst>
          </p:cNvPr>
          <p:cNvSpPr/>
          <p:nvPr/>
        </p:nvSpPr>
        <p:spPr>
          <a:xfrm>
            <a:off x="4902200" y="3350418"/>
            <a:ext cx="3916680" cy="43148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76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617</Words>
  <Application>Microsoft Macintosh PowerPoint</Application>
  <PresentationFormat>宽屏</PresentationFormat>
  <Paragraphs>97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Generative Adversarial Networks (GANs)</vt:lpstr>
      <vt:lpstr>GANs</vt:lpstr>
      <vt:lpstr>Architecture GANs</vt:lpstr>
      <vt:lpstr>PokémonGAN</vt:lpstr>
      <vt:lpstr>GANs</vt:lpstr>
      <vt:lpstr>PowerPoint 演示文稿</vt:lpstr>
      <vt:lpstr>Experiments</vt:lpstr>
      <vt:lpstr>Experiments</vt:lpstr>
      <vt:lpstr>Comparison</vt:lpstr>
      <vt:lpstr>Summary</vt:lpstr>
      <vt:lpstr>Contributions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Bai</dc:creator>
  <cp:lastModifiedBy>Hao Bai</cp:lastModifiedBy>
  <cp:revision>27</cp:revision>
  <dcterms:created xsi:type="dcterms:W3CDTF">2019-02-20T10:45:52Z</dcterms:created>
  <dcterms:modified xsi:type="dcterms:W3CDTF">2019-02-26T10:47:04Z</dcterms:modified>
</cp:coreProperties>
</file>